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8288000" cy="10287000"/>
  <p:notesSz cx="6858000" cy="9144000"/>
  <p:embeddedFontLst>
    <p:embeddedFont>
      <p:font typeface="Agrandir Grand Heavy" charset="1" panose="00000A07000000000000"/>
      <p:regular r:id="rId13"/>
    </p:embeddedFont>
    <p:embeddedFont>
      <p:font typeface="Agrandir Narrow Bold" charset="1" panose="00000806000000000000"/>
      <p:regular r:id="rId14"/>
    </p:embeddedFont>
    <p:embeddedFont>
      <p:font typeface="Open Sans Bold" charset="1" panose="020B0806030504020204"/>
      <p:regular r:id="rId15"/>
    </p:embeddedFont>
    <p:embeddedFont>
      <p:font typeface="Open Sans" charset="1" panose="020B0606030504020204"/>
      <p:regular r:id="rId16"/>
    </p:embeddedFont>
    <p:embeddedFont>
      <p:font typeface="Inter Bold" charset="1" panose="020B0802030000000004"/>
      <p:regular r:id="rId17"/>
    </p:embeddedFont>
    <p:embeddedFont>
      <p:font typeface="Inter Medium" charset="1" panose="02000503000000020004"/>
      <p:regular r:id="rId18"/>
    </p:embeddedFont>
    <p:embeddedFont>
      <p:font typeface="Inter" charset="1" panose="020B0502030000000004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2.jpe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7.png" Type="http://schemas.openxmlformats.org/officeDocument/2006/relationships/image"/><Relationship Id="rId4" Target="../media/image8.png" Type="http://schemas.openxmlformats.org/officeDocument/2006/relationships/image"/><Relationship Id="rId5" Target="../media/image9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172" t="-16385" r="0" b="-344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-1474115" y="492089"/>
            <a:ext cx="12135362" cy="32369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415"/>
              </a:lnSpc>
            </a:pPr>
            <a:r>
              <a:rPr lang="en-US" b="true" sz="10377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SHARK ATTACK: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435552" y="134584"/>
            <a:ext cx="7294141" cy="567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b="true" sz="2799" spc="109">
                <a:solidFill>
                  <a:srgbClr val="FFFFFF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Equipo 3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4680798"/>
            <a:ext cx="7262043" cy="18284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69"/>
              </a:lnSpc>
            </a:pPr>
            <a:r>
              <a:rPr lang="en-US" sz="5263" b="true">
                <a:solidFill>
                  <a:srgbClr val="242424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Data  cleaning project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3590627" y="8404132"/>
            <a:ext cx="3668673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Elena, Irene, Esme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113575" y="5228041"/>
            <a:ext cx="11136109" cy="4710964"/>
          </a:xfrm>
          <a:custGeom>
            <a:avLst/>
            <a:gdLst/>
            <a:ahLst/>
            <a:cxnLst/>
            <a:rect r="r" b="b" t="t" l="l"/>
            <a:pathLst>
              <a:path h="4710964" w="11136109">
                <a:moveTo>
                  <a:pt x="0" y="0"/>
                </a:moveTo>
                <a:lnTo>
                  <a:pt x="11136109" y="0"/>
                </a:lnTo>
                <a:lnTo>
                  <a:pt x="11136109" y="4710964"/>
                </a:lnTo>
                <a:lnTo>
                  <a:pt x="0" y="47109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32383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590941" y="-104775"/>
            <a:ext cx="4522634" cy="9248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39"/>
              </a:lnSpc>
            </a:pPr>
            <a:r>
              <a:rPr lang="en-US" sz="5385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Hipótesis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0" y="1247860"/>
            <a:ext cx="12827951" cy="3980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820417" indent="-410209" lvl="1">
              <a:lnSpc>
                <a:spcPts val="5319"/>
              </a:lnSpc>
              <a:buFont typeface="Arial"/>
              <a:buChar char="•"/>
            </a:pPr>
            <a:r>
              <a:rPr lang="en-US" sz="3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Los tiburones atacan mas a los “hombres” o “mujeres”.</a:t>
            </a:r>
          </a:p>
          <a:p>
            <a:pPr algn="ctr" marL="820417" indent="-410209" lvl="1">
              <a:lnSpc>
                <a:spcPts val="5319"/>
              </a:lnSpc>
              <a:buFont typeface="Arial"/>
              <a:buChar char="•"/>
            </a:pPr>
            <a:r>
              <a:rPr lang="en-US" sz="3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Los ataques de tiburones son mas mortales en hombres o mujeres.</a:t>
            </a:r>
          </a:p>
          <a:p>
            <a:pPr algn="ctr" marL="820417" indent="-410209" lvl="1">
              <a:lnSpc>
                <a:spcPts val="5319"/>
              </a:lnSpc>
              <a:buFont typeface="Arial"/>
              <a:buChar char="•"/>
            </a:pPr>
            <a:r>
              <a:rPr lang="en-US" sz="3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Se ha incrementado los ataques de tiburones en los últimos 30 años.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11712" y="759375"/>
            <a:ext cx="16532833" cy="8339643"/>
          </a:xfrm>
          <a:custGeom>
            <a:avLst/>
            <a:gdLst/>
            <a:ahLst/>
            <a:cxnLst/>
            <a:rect r="r" b="b" t="t" l="l"/>
            <a:pathLst>
              <a:path h="8339643" w="16532833">
                <a:moveTo>
                  <a:pt x="0" y="0"/>
                </a:moveTo>
                <a:lnTo>
                  <a:pt x="16532833" y="0"/>
                </a:lnTo>
                <a:lnTo>
                  <a:pt x="16532833" y="8339643"/>
                </a:lnTo>
                <a:lnTo>
                  <a:pt x="0" y="833964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49121" r="0" b="-49121"/>
            </a:stretch>
          </a:blipFill>
        </p:spPr>
      </p:sp>
      <p:sp>
        <p:nvSpPr>
          <p:cNvPr name="AutoShape 4" id="4"/>
          <p:cNvSpPr/>
          <p:nvPr/>
        </p:nvSpPr>
        <p:spPr>
          <a:xfrm>
            <a:off x="-886757" y="4943484"/>
            <a:ext cx="20061513" cy="0"/>
          </a:xfrm>
          <a:prstGeom prst="line">
            <a:avLst/>
          </a:prstGeom>
          <a:ln cap="flat" w="28575">
            <a:solidFill>
              <a:srgbClr val="B0E4E8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5" id="5"/>
          <p:cNvGrpSpPr/>
          <p:nvPr/>
        </p:nvGrpSpPr>
        <p:grpSpPr>
          <a:xfrm rot="0">
            <a:off x="3077675" y="4641444"/>
            <a:ext cx="502056" cy="502056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523042" y="124802"/>
                  </a:lnTo>
                  <a:lnTo>
                    <a:pt x="693768" y="119032"/>
                  </a:lnTo>
                  <a:lnTo>
                    <a:pt x="687998" y="289758"/>
                  </a:lnTo>
                  <a:lnTo>
                    <a:pt x="812800" y="406400"/>
                  </a:lnTo>
                  <a:lnTo>
                    <a:pt x="687998" y="523042"/>
                  </a:lnTo>
                  <a:lnTo>
                    <a:pt x="693768" y="693768"/>
                  </a:lnTo>
                  <a:lnTo>
                    <a:pt x="523042" y="687998"/>
                  </a:lnTo>
                  <a:lnTo>
                    <a:pt x="406400" y="812800"/>
                  </a:lnTo>
                  <a:lnTo>
                    <a:pt x="289758" y="687998"/>
                  </a:lnTo>
                  <a:lnTo>
                    <a:pt x="119032" y="693768"/>
                  </a:lnTo>
                  <a:lnTo>
                    <a:pt x="124802" y="523042"/>
                  </a:lnTo>
                  <a:lnTo>
                    <a:pt x="0" y="406400"/>
                  </a:lnTo>
                  <a:lnTo>
                    <a:pt x="124802" y="289758"/>
                  </a:lnTo>
                  <a:lnTo>
                    <a:pt x="119032" y="119032"/>
                  </a:lnTo>
                  <a:lnTo>
                    <a:pt x="289758" y="124802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B0E4E8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27000" y="165100"/>
              <a:ext cx="558800" cy="520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66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345820" y="6187139"/>
            <a:ext cx="3699065" cy="2375852"/>
            <a:chOff x="0" y="0"/>
            <a:chExt cx="1044854" cy="67109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044854" cy="671094"/>
            </a:xfrm>
            <a:custGeom>
              <a:avLst/>
              <a:gdLst/>
              <a:ahLst/>
              <a:cxnLst/>
              <a:rect r="r" b="b" t="t" l="l"/>
              <a:pathLst>
                <a:path h="671094" w="1044854">
                  <a:moveTo>
                    <a:pt x="23022" y="0"/>
                  </a:moveTo>
                  <a:lnTo>
                    <a:pt x="1021832" y="0"/>
                  </a:lnTo>
                  <a:cubicBezTo>
                    <a:pt x="1027938" y="0"/>
                    <a:pt x="1033794" y="2426"/>
                    <a:pt x="1038111" y="6743"/>
                  </a:cubicBezTo>
                  <a:cubicBezTo>
                    <a:pt x="1042429" y="11061"/>
                    <a:pt x="1044854" y="16916"/>
                    <a:pt x="1044854" y="23022"/>
                  </a:cubicBezTo>
                  <a:lnTo>
                    <a:pt x="1044854" y="648071"/>
                  </a:lnTo>
                  <a:cubicBezTo>
                    <a:pt x="1044854" y="654177"/>
                    <a:pt x="1042429" y="660033"/>
                    <a:pt x="1038111" y="664351"/>
                  </a:cubicBezTo>
                  <a:cubicBezTo>
                    <a:pt x="1033794" y="668668"/>
                    <a:pt x="1027938" y="671094"/>
                    <a:pt x="1021832" y="671094"/>
                  </a:cubicBezTo>
                  <a:lnTo>
                    <a:pt x="23022" y="671094"/>
                  </a:lnTo>
                  <a:cubicBezTo>
                    <a:pt x="16916" y="671094"/>
                    <a:pt x="11061" y="668668"/>
                    <a:pt x="6743" y="664351"/>
                  </a:cubicBezTo>
                  <a:cubicBezTo>
                    <a:pt x="2426" y="660033"/>
                    <a:pt x="0" y="654177"/>
                    <a:pt x="0" y="648071"/>
                  </a:cubicBezTo>
                  <a:lnTo>
                    <a:pt x="0" y="23022"/>
                  </a:lnTo>
                  <a:cubicBezTo>
                    <a:pt x="0" y="16916"/>
                    <a:pt x="2426" y="11061"/>
                    <a:pt x="6743" y="6743"/>
                  </a:cubicBezTo>
                  <a:cubicBezTo>
                    <a:pt x="11061" y="2426"/>
                    <a:pt x="16916" y="0"/>
                    <a:pt x="23022" y="0"/>
                  </a:cubicBezTo>
                  <a:close/>
                </a:path>
              </a:pathLst>
            </a:custGeom>
            <a:solidFill>
              <a:srgbClr val="B0E4E8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38100"/>
              <a:ext cx="1044854" cy="6329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66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5311585" y="6187139"/>
            <a:ext cx="3699065" cy="2375852"/>
            <a:chOff x="0" y="0"/>
            <a:chExt cx="1044854" cy="67109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044854" cy="671094"/>
            </a:xfrm>
            <a:custGeom>
              <a:avLst/>
              <a:gdLst/>
              <a:ahLst/>
              <a:cxnLst/>
              <a:rect r="r" b="b" t="t" l="l"/>
              <a:pathLst>
                <a:path h="671094" w="1044854">
                  <a:moveTo>
                    <a:pt x="23022" y="0"/>
                  </a:moveTo>
                  <a:lnTo>
                    <a:pt x="1021832" y="0"/>
                  </a:lnTo>
                  <a:cubicBezTo>
                    <a:pt x="1027938" y="0"/>
                    <a:pt x="1033794" y="2426"/>
                    <a:pt x="1038111" y="6743"/>
                  </a:cubicBezTo>
                  <a:cubicBezTo>
                    <a:pt x="1042429" y="11061"/>
                    <a:pt x="1044854" y="16916"/>
                    <a:pt x="1044854" y="23022"/>
                  </a:cubicBezTo>
                  <a:lnTo>
                    <a:pt x="1044854" y="648071"/>
                  </a:lnTo>
                  <a:cubicBezTo>
                    <a:pt x="1044854" y="654177"/>
                    <a:pt x="1042429" y="660033"/>
                    <a:pt x="1038111" y="664351"/>
                  </a:cubicBezTo>
                  <a:cubicBezTo>
                    <a:pt x="1033794" y="668668"/>
                    <a:pt x="1027938" y="671094"/>
                    <a:pt x="1021832" y="671094"/>
                  </a:cubicBezTo>
                  <a:lnTo>
                    <a:pt x="23022" y="671094"/>
                  </a:lnTo>
                  <a:cubicBezTo>
                    <a:pt x="16916" y="671094"/>
                    <a:pt x="11061" y="668668"/>
                    <a:pt x="6743" y="664351"/>
                  </a:cubicBezTo>
                  <a:cubicBezTo>
                    <a:pt x="2426" y="660033"/>
                    <a:pt x="0" y="654177"/>
                    <a:pt x="0" y="648071"/>
                  </a:cubicBezTo>
                  <a:lnTo>
                    <a:pt x="0" y="23022"/>
                  </a:lnTo>
                  <a:cubicBezTo>
                    <a:pt x="0" y="16916"/>
                    <a:pt x="2426" y="11061"/>
                    <a:pt x="6743" y="6743"/>
                  </a:cubicBezTo>
                  <a:cubicBezTo>
                    <a:pt x="11061" y="2426"/>
                    <a:pt x="16916" y="0"/>
                    <a:pt x="23022" y="0"/>
                  </a:cubicBezTo>
                  <a:close/>
                </a:path>
              </a:pathLst>
            </a:custGeom>
            <a:solidFill>
              <a:srgbClr val="B0E4E8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38100"/>
              <a:ext cx="1044854" cy="6329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66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9280741" y="6187139"/>
            <a:ext cx="3699065" cy="2375852"/>
            <a:chOff x="0" y="0"/>
            <a:chExt cx="1044854" cy="671094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044854" cy="671094"/>
            </a:xfrm>
            <a:custGeom>
              <a:avLst/>
              <a:gdLst/>
              <a:ahLst/>
              <a:cxnLst/>
              <a:rect r="r" b="b" t="t" l="l"/>
              <a:pathLst>
                <a:path h="671094" w="1044854">
                  <a:moveTo>
                    <a:pt x="23022" y="0"/>
                  </a:moveTo>
                  <a:lnTo>
                    <a:pt x="1021832" y="0"/>
                  </a:lnTo>
                  <a:cubicBezTo>
                    <a:pt x="1027938" y="0"/>
                    <a:pt x="1033794" y="2426"/>
                    <a:pt x="1038111" y="6743"/>
                  </a:cubicBezTo>
                  <a:cubicBezTo>
                    <a:pt x="1042429" y="11061"/>
                    <a:pt x="1044854" y="16916"/>
                    <a:pt x="1044854" y="23022"/>
                  </a:cubicBezTo>
                  <a:lnTo>
                    <a:pt x="1044854" y="648071"/>
                  </a:lnTo>
                  <a:cubicBezTo>
                    <a:pt x="1044854" y="654177"/>
                    <a:pt x="1042429" y="660033"/>
                    <a:pt x="1038111" y="664351"/>
                  </a:cubicBezTo>
                  <a:cubicBezTo>
                    <a:pt x="1033794" y="668668"/>
                    <a:pt x="1027938" y="671094"/>
                    <a:pt x="1021832" y="671094"/>
                  </a:cubicBezTo>
                  <a:lnTo>
                    <a:pt x="23022" y="671094"/>
                  </a:lnTo>
                  <a:cubicBezTo>
                    <a:pt x="16916" y="671094"/>
                    <a:pt x="11061" y="668668"/>
                    <a:pt x="6743" y="664351"/>
                  </a:cubicBezTo>
                  <a:cubicBezTo>
                    <a:pt x="2426" y="660033"/>
                    <a:pt x="0" y="654177"/>
                    <a:pt x="0" y="648071"/>
                  </a:cubicBezTo>
                  <a:lnTo>
                    <a:pt x="0" y="23022"/>
                  </a:lnTo>
                  <a:cubicBezTo>
                    <a:pt x="0" y="16916"/>
                    <a:pt x="2426" y="11061"/>
                    <a:pt x="6743" y="6743"/>
                  </a:cubicBezTo>
                  <a:cubicBezTo>
                    <a:pt x="11061" y="2426"/>
                    <a:pt x="16916" y="0"/>
                    <a:pt x="23022" y="0"/>
                  </a:cubicBezTo>
                  <a:close/>
                </a:path>
              </a:pathLst>
            </a:custGeom>
            <a:solidFill>
              <a:srgbClr val="B0E4E8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38100"/>
              <a:ext cx="1044854" cy="6329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66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3246506" y="6187139"/>
            <a:ext cx="3699065" cy="2375852"/>
            <a:chOff x="0" y="0"/>
            <a:chExt cx="1044854" cy="671094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044854" cy="671094"/>
            </a:xfrm>
            <a:custGeom>
              <a:avLst/>
              <a:gdLst/>
              <a:ahLst/>
              <a:cxnLst/>
              <a:rect r="r" b="b" t="t" l="l"/>
              <a:pathLst>
                <a:path h="671094" w="1044854">
                  <a:moveTo>
                    <a:pt x="23022" y="0"/>
                  </a:moveTo>
                  <a:lnTo>
                    <a:pt x="1021832" y="0"/>
                  </a:lnTo>
                  <a:cubicBezTo>
                    <a:pt x="1027938" y="0"/>
                    <a:pt x="1033794" y="2426"/>
                    <a:pt x="1038111" y="6743"/>
                  </a:cubicBezTo>
                  <a:cubicBezTo>
                    <a:pt x="1042429" y="11061"/>
                    <a:pt x="1044854" y="16916"/>
                    <a:pt x="1044854" y="23022"/>
                  </a:cubicBezTo>
                  <a:lnTo>
                    <a:pt x="1044854" y="648071"/>
                  </a:lnTo>
                  <a:cubicBezTo>
                    <a:pt x="1044854" y="654177"/>
                    <a:pt x="1042429" y="660033"/>
                    <a:pt x="1038111" y="664351"/>
                  </a:cubicBezTo>
                  <a:cubicBezTo>
                    <a:pt x="1033794" y="668668"/>
                    <a:pt x="1027938" y="671094"/>
                    <a:pt x="1021832" y="671094"/>
                  </a:cubicBezTo>
                  <a:lnTo>
                    <a:pt x="23022" y="671094"/>
                  </a:lnTo>
                  <a:cubicBezTo>
                    <a:pt x="16916" y="671094"/>
                    <a:pt x="11061" y="668668"/>
                    <a:pt x="6743" y="664351"/>
                  </a:cubicBezTo>
                  <a:cubicBezTo>
                    <a:pt x="2426" y="660033"/>
                    <a:pt x="0" y="654177"/>
                    <a:pt x="0" y="648071"/>
                  </a:cubicBezTo>
                  <a:lnTo>
                    <a:pt x="0" y="23022"/>
                  </a:lnTo>
                  <a:cubicBezTo>
                    <a:pt x="0" y="16916"/>
                    <a:pt x="2426" y="11061"/>
                    <a:pt x="6743" y="6743"/>
                  </a:cubicBezTo>
                  <a:cubicBezTo>
                    <a:pt x="11061" y="2426"/>
                    <a:pt x="16916" y="0"/>
                    <a:pt x="23022" y="0"/>
                  </a:cubicBezTo>
                  <a:close/>
                </a:path>
              </a:pathLst>
            </a:custGeom>
            <a:solidFill>
              <a:srgbClr val="B0E4E8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38100"/>
              <a:ext cx="1044854" cy="6329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66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7044218" y="4632448"/>
            <a:ext cx="502056" cy="502056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523042" y="124802"/>
                  </a:lnTo>
                  <a:lnTo>
                    <a:pt x="693768" y="119032"/>
                  </a:lnTo>
                  <a:lnTo>
                    <a:pt x="687998" y="289758"/>
                  </a:lnTo>
                  <a:lnTo>
                    <a:pt x="812800" y="406400"/>
                  </a:lnTo>
                  <a:lnTo>
                    <a:pt x="687998" y="523042"/>
                  </a:lnTo>
                  <a:lnTo>
                    <a:pt x="693768" y="693768"/>
                  </a:lnTo>
                  <a:lnTo>
                    <a:pt x="523042" y="687998"/>
                  </a:lnTo>
                  <a:lnTo>
                    <a:pt x="406400" y="812800"/>
                  </a:lnTo>
                  <a:lnTo>
                    <a:pt x="289758" y="687998"/>
                  </a:lnTo>
                  <a:lnTo>
                    <a:pt x="119032" y="693768"/>
                  </a:lnTo>
                  <a:lnTo>
                    <a:pt x="124802" y="523042"/>
                  </a:lnTo>
                  <a:lnTo>
                    <a:pt x="0" y="406400"/>
                  </a:lnTo>
                  <a:lnTo>
                    <a:pt x="124802" y="289758"/>
                  </a:lnTo>
                  <a:lnTo>
                    <a:pt x="119032" y="119032"/>
                  </a:lnTo>
                  <a:lnTo>
                    <a:pt x="289758" y="124802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B0E4E8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127000" y="165100"/>
              <a:ext cx="558800" cy="520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66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1013374" y="4641444"/>
            <a:ext cx="502056" cy="502056"/>
            <a:chOff x="0" y="0"/>
            <a:chExt cx="812800" cy="8128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523042" y="124802"/>
                  </a:lnTo>
                  <a:lnTo>
                    <a:pt x="693768" y="119032"/>
                  </a:lnTo>
                  <a:lnTo>
                    <a:pt x="687998" y="289758"/>
                  </a:lnTo>
                  <a:lnTo>
                    <a:pt x="812800" y="406400"/>
                  </a:lnTo>
                  <a:lnTo>
                    <a:pt x="687998" y="523042"/>
                  </a:lnTo>
                  <a:lnTo>
                    <a:pt x="693768" y="693768"/>
                  </a:lnTo>
                  <a:lnTo>
                    <a:pt x="523042" y="687998"/>
                  </a:lnTo>
                  <a:lnTo>
                    <a:pt x="406400" y="812800"/>
                  </a:lnTo>
                  <a:lnTo>
                    <a:pt x="289758" y="687998"/>
                  </a:lnTo>
                  <a:lnTo>
                    <a:pt x="119032" y="693768"/>
                  </a:lnTo>
                  <a:lnTo>
                    <a:pt x="124802" y="523042"/>
                  </a:lnTo>
                  <a:lnTo>
                    <a:pt x="0" y="406400"/>
                  </a:lnTo>
                  <a:lnTo>
                    <a:pt x="124802" y="289758"/>
                  </a:lnTo>
                  <a:lnTo>
                    <a:pt x="119032" y="119032"/>
                  </a:lnTo>
                  <a:lnTo>
                    <a:pt x="289758" y="124802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B0E4E8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127000" y="165100"/>
              <a:ext cx="558800" cy="520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66"/>
                </a:lnSpc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14976526" y="4641444"/>
            <a:ext cx="502056" cy="502056"/>
            <a:chOff x="0" y="0"/>
            <a:chExt cx="812800" cy="8128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523042" y="124802"/>
                  </a:lnTo>
                  <a:lnTo>
                    <a:pt x="693768" y="119032"/>
                  </a:lnTo>
                  <a:lnTo>
                    <a:pt x="687998" y="289758"/>
                  </a:lnTo>
                  <a:lnTo>
                    <a:pt x="812800" y="406400"/>
                  </a:lnTo>
                  <a:lnTo>
                    <a:pt x="687998" y="523042"/>
                  </a:lnTo>
                  <a:lnTo>
                    <a:pt x="693768" y="693768"/>
                  </a:lnTo>
                  <a:lnTo>
                    <a:pt x="523042" y="687998"/>
                  </a:lnTo>
                  <a:lnTo>
                    <a:pt x="406400" y="812800"/>
                  </a:lnTo>
                  <a:lnTo>
                    <a:pt x="289758" y="687998"/>
                  </a:lnTo>
                  <a:lnTo>
                    <a:pt x="119032" y="693768"/>
                  </a:lnTo>
                  <a:lnTo>
                    <a:pt x="124802" y="523042"/>
                  </a:lnTo>
                  <a:lnTo>
                    <a:pt x="0" y="406400"/>
                  </a:lnTo>
                  <a:lnTo>
                    <a:pt x="124802" y="289758"/>
                  </a:lnTo>
                  <a:lnTo>
                    <a:pt x="119032" y="119032"/>
                  </a:lnTo>
                  <a:lnTo>
                    <a:pt x="289758" y="124802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B0E4E8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127000" y="165100"/>
              <a:ext cx="558800" cy="520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66"/>
                </a:lnSpc>
              </a:pPr>
            </a:p>
          </p:txBody>
        </p:sp>
      </p:grpSp>
      <p:sp>
        <p:nvSpPr>
          <p:cNvPr name="TextBox 29" id="29"/>
          <p:cNvSpPr txBox="true"/>
          <p:nvPr/>
        </p:nvSpPr>
        <p:spPr>
          <a:xfrm rot="0">
            <a:off x="2170942" y="6616421"/>
            <a:ext cx="2048821" cy="5085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10"/>
              </a:lnSpc>
            </a:pPr>
            <a:r>
              <a:rPr lang="en-US" b="true" sz="3699">
                <a:solidFill>
                  <a:srgbClr val="242424"/>
                </a:solidFill>
                <a:latin typeface="Inter Bold"/>
                <a:ea typeface="Inter Bold"/>
                <a:cs typeface="Inter Bold"/>
                <a:sym typeface="Inter Bold"/>
              </a:rPr>
              <a:t>1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676687" y="7273632"/>
            <a:ext cx="3037332" cy="933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00"/>
              </a:lnSpc>
            </a:pPr>
            <a:r>
              <a:rPr lang="en-US" b="true" sz="5000">
                <a:solidFill>
                  <a:srgbClr val="242424"/>
                </a:solidFill>
                <a:latin typeface="Inter Medium"/>
                <a:ea typeface="Inter Medium"/>
                <a:cs typeface="Inter Medium"/>
                <a:sym typeface="Inter Medium"/>
              </a:rPr>
              <a:t>Nulos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6136707" y="6616421"/>
            <a:ext cx="2048821" cy="5085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10"/>
              </a:lnSpc>
            </a:pPr>
            <a:r>
              <a:rPr lang="en-US" b="true" sz="3699">
                <a:solidFill>
                  <a:srgbClr val="242424"/>
                </a:solidFill>
                <a:latin typeface="Inter Bold"/>
                <a:ea typeface="Inter Bold"/>
                <a:cs typeface="Inter Bold"/>
                <a:sym typeface="Inter Bold"/>
              </a:rPr>
              <a:t>2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5465340" y="7273632"/>
            <a:ext cx="3545310" cy="933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00"/>
              </a:lnSpc>
            </a:pPr>
            <a:r>
              <a:rPr lang="en-US" b="true" sz="5000">
                <a:solidFill>
                  <a:srgbClr val="242424"/>
                </a:solidFill>
                <a:latin typeface="Inter Medium"/>
                <a:ea typeface="Inter Medium"/>
                <a:cs typeface="Inter Medium"/>
                <a:sym typeface="Inter Medium"/>
              </a:rPr>
              <a:t>Duplicados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0105864" y="6616421"/>
            <a:ext cx="2048821" cy="5085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10"/>
              </a:lnSpc>
            </a:pPr>
            <a:r>
              <a:rPr lang="en-US" b="true" sz="3699">
                <a:solidFill>
                  <a:srgbClr val="242424"/>
                </a:solidFill>
                <a:latin typeface="Inter Bold"/>
                <a:ea typeface="Inter Bold"/>
                <a:cs typeface="Inter Bold"/>
                <a:sym typeface="Inter Bold"/>
              </a:rPr>
              <a:t>3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9432363" y="7273632"/>
            <a:ext cx="3547443" cy="933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00"/>
              </a:lnSpc>
            </a:pPr>
            <a:r>
              <a:rPr lang="en-US" b="true" sz="5000">
                <a:solidFill>
                  <a:srgbClr val="242424"/>
                </a:solidFill>
                <a:latin typeface="Inter Medium"/>
                <a:ea typeface="Inter Medium"/>
                <a:cs typeface="Inter Medium"/>
                <a:sym typeface="Inter Medium"/>
              </a:rPr>
              <a:t>Relevancia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4071628" y="6616421"/>
            <a:ext cx="2048821" cy="5085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10"/>
              </a:lnSpc>
            </a:pPr>
            <a:r>
              <a:rPr lang="en-US" b="true" sz="3699">
                <a:solidFill>
                  <a:srgbClr val="242424"/>
                </a:solidFill>
                <a:latin typeface="Inter Bold"/>
                <a:ea typeface="Inter Bold"/>
                <a:cs typeface="Inter Bold"/>
                <a:sym typeface="Inter Bold"/>
              </a:rPr>
              <a:t>4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3577373" y="7273632"/>
            <a:ext cx="3037332" cy="933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00"/>
              </a:lnSpc>
            </a:pPr>
            <a:r>
              <a:rPr lang="en-US" b="true" sz="5000">
                <a:solidFill>
                  <a:srgbClr val="242424"/>
                </a:solidFill>
                <a:latin typeface="Inter Medium"/>
                <a:ea typeface="Inter Medium"/>
                <a:cs typeface="Inter Medium"/>
                <a:sym typeface="Inter Medium"/>
              </a:rPr>
              <a:t>Formato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6136707" y="1952747"/>
            <a:ext cx="4828104" cy="1450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899"/>
              </a:lnSpc>
            </a:pPr>
            <a:r>
              <a:rPr lang="en-US" sz="8499" b="true">
                <a:solidFill>
                  <a:srgbClr val="242424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Limpieza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67983" y="2506029"/>
            <a:ext cx="12108836" cy="1364343"/>
          </a:xfrm>
          <a:custGeom>
            <a:avLst/>
            <a:gdLst/>
            <a:ahLst/>
            <a:cxnLst/>
            <a:rect r="r" b="b" t="t" l="l"/>
            <a:pathLst>
              <a:path h="1364343" w="12108836">
                <a:moveTo>
                  <a:pt x="0" y="0"/>
                </a:moveTo>
                <a:lnTo>
                  <a:pt x="12108836" y="0"/>
                </a:lnTo>
                <a:lnTo>
                  <a:pt x="12108836" y="1364342"/>
                </a:lnTo>
                <a:lnTo>
                  <a:pt x="0" y="13643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482" r="-12762" b="-482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290377" y="4640872"/>
            <a:ext cx="12285943" cy="1706902"/>
          </a:xfrm>
          <a:custGeom>
            <a:avLst/>
            <a:gdLst/>
            <a:ahLst/>
            <a:cxnLst/>
            <a:rect r="r" b="b" t="t" l="l"/>
            <a:pathLst>
              <a:path h="1706902" w="12285943">
                <a:moveTo>
                  <a:pt x="0" y="0"/>
                </a:moveTo>
                <a:lnTo>
                  <a:pt x="12285944" y="0"/>
                </a:lnTo>
                <a:lnTo>
                  <a:pt x="12285944" y="1706903"/>
                </a:lnTo>
                <a:lnTo>
                  <a:pt x="0" y="170690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467983" y="7119300"/>
            <a:ext cx="12844246" cy="1554989"/>
          </a:xfrm>
          <a:custGeom>
            <a:avLst/>
            <a:gdLst/>
            <a:ahLst/>
            <a:cxnLst/>
            <a:rect r="r" b="b" t="t" l="l"/>
            <a:pathLst>
              <a:path h="1554989" w="12844246">
                <a:moveTo>
                  <a:pt x="0" y="0"/>
                </a:moveTo>
                <a:lnTo>
                  <a:pt x="12844246" y="0"/>
                </a:lnTo>
                <a:lnTo>
                  <a:pt x="12844246" y="1554988"/>
                </a:lnTo>
                <a:lnTo>
                  <a:pt x="0" y="155498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668" t="0" r="-1668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770237" y="693628"/>
            <a:ext cx="8806582" cy="10293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57"/>
              </a:lnSpc>
            </a:pPr>
            <a:r>
              <a:rPr lang="en-US" b="true" sz="6052">
                <a:solidFill>
                  <a:srgbClr val="FFFFFF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DATA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756463" y="260119"/>
            <a:ext cx="12775073" cy="10293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57"/>
              </a:lnSpc>
            </a:pPr>
            <a:r>
              <a:rPr lang="en-US" b="true" sz="6052">
                <a:solidFill>
                  <a:srgbClr val="FFFFFF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ANALISIS DE NUESTRAS HIPOTESIS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4547144" y="2889685"/>
            <a:ext cx="10659618" cy="1497541"/>
            <a:chOff x="0" y="0"/>
            <a:chExt cx="2000630" cy="28106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000630" cy="281063"/>
            </a:xfrm>
            <a:custGeom>
              <a:avLst/>
              <a:gdLst/>
              <a:ahLst/>
              <a:cxnLst/>
              <a:rect r="r" b="b" t="t" l="l"/>
              <a:pathLst>
                <a:path h="281063" w="2000630">
                  <a:moveTo>
                    <a:pt x="7989" y="0"/>
                  </a:moveTo>
                  <a:lnTo>
                    <a:pt x="1992641" y="0"/>
                  </a:lnTo>
                  <a:cubicBezTo>
                    <a:pt x="1997053" y="0"/>
                    <a:pt x="2000630" y="3577"/>
                    <a:pt x="2000630" y="7989"/>
                  </a:cubicBezTo>
                  <a:lnTo>
                    <a:pt x="2000630" y="273074"/>
                  </a:lnTo>
                  <a:cubicBezTo>
                    <a:pt x="2000630" y="277486"/>
                    <a:pt x="1997053" y="281063"/>
                    <a:pt x="1992641" y="281063"/>
                  </a:cubicBezTo>
                  <a:lnTo>
                    <a:pt x="7989" y="281063"/>
                  </a:lnTo>
                  <a:cubicBezTo>
                    <a:pt x="3577" y="281063"/>
                    <a:pt x="0" y="277486"/>
                    <a:pt x="0" y="273074"/>
                  </a:cubicBezTo>
                  <a:lnTo>
                    <a:pt x="0" y="7989"/>
                  </a:lnTo>
                  <a:cubicBezTo>
                    <a:pt x="0" y="3577"/>
                    <a:pt x="3577" y="0"/>
                    <a:pt x="7989" y="0"/>
                  </a:cubicBezTo>
                  <a:close/>
                </a:path>
              </a:pathLst>
            </a:custGeom>
            <a:solidFill>
              <a:srgbClr val="B0E4E8"/>
            </a:solidFill>
            <a:ln w="19050" cap="sq">
              <a:solidFill>
                <a:srgbClr val="100000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0"/>
              <a:ext cx="2000630" cy="2810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79"/>
                </a:lnSpc>
                <a:spcBef>
                  <a:spcPct val="0"/>
                </a:spcBef>
              </a:pPr>
              <a:r>
                <a:rPr lang="en-US" sz="2399">
                  <a:solidFill>
                    <a:srgbClr val="214492"/>
                  </a:solidFill>
                  <a:latin typeface="Inter"/>
                  <a:ea typeface="Inter"/>
                  <a:cs typeface="Inter"/>
                  <a:sym typeface="Inter"/>
                </a:rPr>
                <a:t>Según nuestro análisis de la base de datos los tiburones atacan mas a los hombres 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2756463" y="2889685"/>
            <a:ext cx="1497541" cy="1497541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lnTo>
                    <a:pt x="406400" y="0"/>
                  </a:lnTo>
                  <a:close/>
                </a:path>
              </a:pathLst>
            </a:custGeom>
            <a:solidFill>
              <a:srgbClr val="B0E4E8"/>
            </a:solidFill>
            <a:ln w="19050" cap="rnd">
              <a:solidFill>
                <a:srgbClr val="100000"/>
              </a:soli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7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3009869" y="3068240"/>
            <a:ext cx="990729" cy="962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05"/>
              </a:lnSpc>
            </a:pPr>
            <a:r>
              <a:rPr lang="en-US" b="true" sz="5337" spc="-186">
                <a:solidFill>
                  <a:srgbClr val="214492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01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4547144" y="5177801"/>
            <a:ext cx="10659618" cy="1497541"/>
            <a:chOff x="0" y="0"/>
            <a:chExt cx="2000630" cy="28106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000630" cy="281063"/>
            </a:xfrm>
            <a:custGeom>
              <a:avLst/>
              <a:gdLst/>
              <a:ahLst/>
              <a:cxnLst/>
              <a:rect r="r" b="b" t="t" l="l"/>
              <a:pathLst>
                <a:path h="281063" w="2000630">
                  <a:moveTo>
                    <a:pt x="7989" y="0"/>
                  </a:moveTo>
                  <a:lnTo>
                    <a:pt x="1992641" y="0"/>
                  </a:lnTo>
                  <a:cubicBezTo>
                    <a:pt x="1997053" y="0"/>
                    <a:pt x="2000630" y="3577"/>
                    <a:pt x="2000630" y="7989"/>
                  </a:cubicBezTo>
                  <a:lnTo>
                    <a:pt x="2000630" y="273074"/>
                  </a:lnTo>
                  <a:cubicBezTo>
                    <a:pt x="2000630" y="277486"/>
                    <a:pt x="1997053" y="281063"/>
                    <a:pt x="1992641" y="281063"/>
                  </a:cubicBezTo>
                  <a:lnTo>
                    <a:pt x="7989" y="281063"/>
                  </a:lnTo>
                  <a:cubicBezTo>
                    <a:pt x="3577" y="281063"/>
                    <a:pt x="0" y="277486"/>
                    <a:pt x="0" y="273074"/>
                  </a:cubicBezTo>
                  <a:lnTo>
                    <a:pt x="0" y="7989"/>
                  </a:lnTo>
                  <a:cubicBezTo>
                    <a:pt x="0" y="3577"/>
                    <a:pt x="3577" y="0"/>
                    <a:pt x="7989" y="0"/>
                  </a:cubicBezTo>
                  <a:close/>
                </a:path>
              </a:pathLst>
            </a:custGeom>
            <a:solidFill>
              <a:srgbClr val="B0E4E8"/>
            </a:solidFill>
            <a:ln w="19050" cap="sq">
              <a:solidFill>
                <a:srgbClr val="100000"/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0"/>
              <a:ext cx="2000630" cy="2810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79"/>
                </a:lnSpc>
                <a:spcBef>
                  <a:spcPct val="0"/>
                </a:spcBef>
              </a:pPr>
              <a:r>
                <a:rPr lang="en-US" sz="2399">
                  <a:solidFill>
                    <a:srgbClr val="214492"/>
                  </a:solidFill>
                  <a:latin typeface="Inter"/>
                  <a:ea typeface="Inter"/>
                  <a:cs typeface="Inter"/>
                  <a:sym typeface="Inter"/>
                </a:rPr>
                <a:t>La tasa de mortalidad es mas alta en hombres.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2756463" y="5177801"/>
            <a:ext cx="1497541" cy="1497541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lnTo>
                    <a:pt x="406400" y="0"/>
                  </a:lnTo>
                  <a:close/>
                </a:path>
              </a:pathLst>
            </a:custGeom>
            <a:solidFill>
              <a:srgbClr val="B0E4E8"/>
            </a:solidFill>
            <a:ln w="19050" cap="rnd">
              <a:solidFill>
                <a:srgbClr val="100000"/>
              </a:solidFill>
              <a:prstDash val="solid"/>
              <a:round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7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3009869" y="5453599"/>
            <a:ext cx="990729" cy="962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405"/>
              </a:lnSpc>
              <a:spcBef>
                <a:spcPct val="0"/>
              </a:spcBef>
            </a:pPr>
            <a:r>
              <a:rPr lang="en-US" b="true" sz="5337" spc="-186" strike="noStrike" u="none">
                <a:solidFill>
                  <a:srgbClr val="214492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02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4416391" y="2375335"/>
            <a:ext cx="10302835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Los tiburones atacan mas a los “hombres” o “mujeres”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4254004" y="4663451"/>
            <a:ext cx="13316178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Los ataques de tiburones son mas mortales en hombres o mujeres.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4547144" y="7335842"/>
            <a:ext cx="10659618" cy="1497541"/>
            <a:chOff x="0" y="0"/>
            <a:chExt cx="2000630" cy="281063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2000630" cy="281063"/>
            </a:xfrm>
            <a:custGeom>
              <a:avLst/>
              <a:gdLst/>
              <a:ahLst/>
              <a:cxnLst/>
              <a:rect r="r" b="b" t="t" l="l"/>
              <a:pathLst>
                <a:path h="281063" w="2000630">
                  <a:moveTo>
                    <a:pt x="7989" y="0"/>
                  </a:moveTo>
                  <a:lnTo>
                    <a:pt x="1992641" y="0"/>
                  </a:lnTo>
                  <a:cubicBezTo>
                    <a:pt x="1997053" y="0"/>
                    <a:pt x="2000630" y="3577"/>
                    <a:pt x="2000630" y="7989"/>
                  </a:cubicBezTo>
                  <a:lnTo>
                    <a:pt x="2000630" y="273074"/>
                  </a:lnTo>
                  <a:cubicBezTo>
                    <a:pt x="2000630" y="277486"/>
                    <a:pt x="1997053" y="281063"/>
                    <a:pt x="1992641" y="281063"/>
                  </a:cubicBezTo>
                  <a:lnTo>
                    <a:pt x="7989" y="281063"/>
                  </a:lnTo>
                  <a:cubicBezTo>
                    <a:pt x="3577" y="281063"/>
                    <a:pt x="0" y="277486"/>
                    <a:pt x="0" y="273074"/>
                  </a:cubicBezTo>
                  <a:lnTo>
                    <a:pt x="0" y="7989"/>
                  </a:lnTo>
                  <a:cubicBezTo>
                    <a:pt x="0" y="3577"/>
                    <a:pt x="3577" y="0"/>
                    <a:pt x="7989" y="0"/>
                  </a:cubicBezTo>
                  <a:close/>
                </a:path>
              </a:pathLst>
            </a:custGeom>
            <a:solidFill>
              <a:srgbClr val="B0E4E8"/>
            </a:solidFill>
            <a:ln w="19050" cap="sq">
              <a:solidFill>
                <a:srgbClr val="100000"/>
              </a:solidFill>
              <a:prstDash val="solid"/>
              <a:miter/>
            </a:ln>
          </p:spPr>
        </p:sp>
        <p:sp>
          <p:nvSpPr>
            <p:cNvPr name="TextBox 22" id="22"/>
            <p:cNvSpPr txBox="true"/>
            <p:nvPr/>
          </p:nvSpPr>
          <p:spPr>
            <a:xfrm>
              <a:off x="0" y="0"/>
              <a:ext cx="2000630" cy="2810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79"/>
                </a:lnSpc>
                <a:spcBef>
                  <a:spcPct val="0"/>
                </a:spcBef>
              </a:pPr>
              <a:r>
                <a:rPr lang="en-US" sz="2399">
                  <a:solidFill>
                    <a:srgbClr val="214492"/>
                  </a:solidFill>
                  <a:latin typeface="Inter"/>
                  <a:ea typeface="Inter"/>
                  <a:cs typeface="Inter"/>
                  <a:sym typeface="Inter"/>
                </a:rPr>
                <a:t>En los ultimos 30 años si que han incrementado los ataques.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2756463" y="7335842"/>
            <a:ext cx="1497541" cy="1497541"/>
            <a:chOff x="0" y="0"/>
            <a:chExt cx="812800" cy="8128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lnTo>
                    <a:pt x="406400" y="0"/>
                  </a:lnTo>
                  <a:close/>
                </a:path>
              </a:pathLst>
            </a:custGeom>
            <a:solidFill>
              <a:srgbClr val="B0E4E8"/>
            </a:solidFill>
            <a:ln w="19050" cap="rnd">
              <a:solidFill>
                <a:srgbClr val="100000"/>
              </a:solidFill>
              <a:prstDash val="solid"/>
              <a:round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7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6" id="26"/>
          <p:cNvSpPr txBox="true"/>
          <p:nvPr/>
        </p:nvSpPr>
        <p:spPr>
          <a:xfrm rot="0">
            <a:off x="3009869" y="7611641"/>
            <a:ext cx="990729" cy="962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405"/>
              </a:lnSpc>
              <a:spcBef>
                <a:spcPct val="0"/>
              </a:spcBef>
            </a:pPr>
            <a:r>
              <a:rPr lang="en-US" b="true" sz="5337" spc="-186">
                <a:solidFill>
                  <a:srgbClr val="214492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03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4254004" y="6821492"/>
            <a:ext cx="13316178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Se ha incrementado los ataques de tiburones en los últimos 30 años.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411407" y="3112781"/>
            <a:ext cx="12775073" cy="966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60"/>
              </a:lnSpc>
            </a:pPr>
            <a:r>
              <a:rPr lang="en-US" b="true" sz="5600">
                <a:solidFill>
                  <a:srgbClr val="FFFFFF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CONCLUSIÓN: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713064" y="5095875"/>
            <a:ext cx="8861873" cy="4016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67"/>
              </a:lnSpc>
            </a:pPr>
            <a:r>
              <a:rPr lang="en-US" b="true" sz="2905" spc="8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Según los datos que hemos analizado, los tiburones atacan más a hombres, representando un 82% de los casos, siendo también la tasa de mortalidad más alta en este grupo.</a:t>
            </a:r>
          </a:p>
          <a:p>
            <a:pPr algn="ctr">
              <a:lnSpc>
                <a:spcPts val="4067"/>
              </a:lnSpc>
            </a:pPr>
          </a:p>
          <a:p>
            <a:pPr algn="ctr" marL="0" indent="0" lvl="0">
              <a:lnSpc>
                <a:spcPts val="4067"/>
              </a:lnSpc>
            </a:pPr>
            <a:r>
              <a:rPr lang="en-US" b="true" sz="2905" spc="8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Por otro lado, podemos concluir que, en los últimos 30 años, los ataques han incrementado en un 116%.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7753" y="0"/>
            <a:ext cx="18425753" cy="9912297"/>
          </a:xfrm>
          <a:custGeom>
            <a:avLst/>
            <a:gdLst/>
            <a:ahLst/>
            <a:cxnLst/>
            <a:rect r="r" b="b" t="t" l="l"/>
            <a:pathLst>
              <a:path h="9912297" w="18425753">
                <a:moveTo>
                  <a:pt x="0" y="0"/>
                </a:moveTo>
                <a:lnTo>
                  <a:pt x="18425753" y="0"/>
                </a:lnTo>
                <a:lnTo>
                  <a:pt x="18425753" y="9912297"/>
                </a:lnTo>
                <a:lnTo>
                  <a:pt x="0" y="99122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378" t="-7443" r="-1378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587975" y="6024463"/>
            <a:ext cx="12135362" cy="1787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415"/>
              </a:lnSpc>
            </a:pPr>
            <a:r>
              <a:rPr lang="en-US" b="true" sz="10377">
                <a:solidFill>
                  <a:srgbClr val="FFFFFF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 ¡GRACIAS!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82991" y="8677910"/>
            <a:ext cx="4028599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Elena, Irene,  Esme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DAGPzc5psfg</dc:identifier>
  <dcterms:modified xsi:type="dcterms:W3CDTF">2011-08-01T06:04:30Z</dcterms:modified>
  <cp:revision>1</cp:revision>
  <dc:title>El Mundo del tiburon</dc:title>
</cp:coreProperties>
</file>

<file path=docProps/thumbnail.jpeg>
</file>